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7" r:id="rId2"/>
    <p:sldId id="258" r:id="rId3"/>
    <p:sldId id="259" r:id="rId4"/>
    <p:sldId id="265" r:id="rId5"/>
    <p:sldId id="260" r:id="rId6"/>
    <p:sldId id="266" r:id="rId7"/>
    <p:sldId id="261" r:id="rId8"/>
    <p:sldId id="262" r:id="rId9"/>
    <p:sldId id="263" r:id="rId10"/>
    <p:sldId id="264" r:id="rId11"/>
  </p:sldIdLst>
  <p:sldSz cx="9144000" cy="5143500" type="screen16x9"/>
  <p:notesSz cx="6858000" cy="9144000"/>
  <p:embeddedFontLst>
    <p:embeddedFont>
      <p:font typeface="Google Sans" panose="020B0604020202020204" charset="0"/>
      <p:regular r:id="rId13"/>
      <p:bold r:id="rId14"/>
      <p:italic r:id="rId15"/>
      <p:boldItalic r:id="rId16"/>
    </p:embeddedFont>
    <p:embeddedFont>
      <p:font typeface="Google Sans Medium" panose="020B0604020202020204" charset="0"/>
      <p:regular r:id="rId17"/>
      <p:bold r:id="rId18"/>
      <p:italic r:id="rId19"/>
      <p:boldItalic r:id="rId20"/>
    </p:embeddedFont>
    <p:embeddedFont>
      <p:font typeface="Google Sans SemiBold" panose="020B0604020202020204" charset="0"/>
      <p:regular r:id="rId21"/>
      <p:bold r:id="rId22"/>
      <p:italic r:id="rId23"/>
      <p:boldItalic r:id="rId24"/>
    </p:embeddedFont>
    <p:embeddedFont>
      <p:font typeface="Proxima Nova"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5D40"/>
    <a:srgbClr val="8F4862"/>
    <a:srgbClr val="EB4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7978325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7978325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67978325f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67978325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67978325f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7978325f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5E3AA6E-F162-754E-ABAA-DE799B4D96EA}"/>
            </a:ext>
          </a:extLst>
        </p:cNvPr>
        <p:cNvGrpSpPr/>
        <p:nvPr/>
      </p:nvGrpSpPr>
      <p:grpSpPr>
        <a:xfrm>
          <a:off x="0" y="0"/>
          <a:ext cx="0" cy="0"/>
          <a:chOff x="0" y="0"/>
          <a:chExt cx="0" cy="0"/>
        </a:xfrm>
      </p:grpSpPr>
      <p:sp>
        <p:nvSpPr>
          <p:cNvPr id="77" name="Google Shape;77;g267978325f9_0_28:notes">
            <a:extLst>
              <a:ext uri="{FF2B5EF4-FFF2-40B4-BE49-F238E27FC236}">
                <a16:creationId xmlns:a16="http://schemas.microsoft.com/office/drawing/2014/main" id="{04B1C812-0CEC-4B0C-28F1-F803842E15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7978325f9_0_28:notes">
            <a:extLst>
              <a:ext uri="{FF2B5EF4-FFF2-40B4-BE49-F238E27FC236}">
                <a16:creationId xmlns:a16="http://schemas.microsoft.com/office/drawing/2014/main" id="{1E5BC506-AB35-C89E-5450-1EACFA2DC6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34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7978325f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7978325f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7978325f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7978325f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7978325f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7978325f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7978325f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7978325f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490"/>
          </a:xfrm>
          <a:prstGeom prst="rect">
            <a:avLst/>
          </a:prstGeom>
          <a:noFill/>
          <a:ln>
            <a:noFill/>
          </a:ln>
        </p:spPr>
      </p:pic>
      <p:sp>
        <p:nvSpPr>
          <p:cNvPr id="62" name="Google Shape;62;p14"/>
          <p:cNvSpPr txBox="1"/>
          <p:nvPr/>
        </p:nvSpPr>
        <p:spPr>
          <a:xfrm>
            <a:off x="379725" y="3395504"/>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GB" sz="2200" dirty="0">
                <a:solidFill>
                  <a:srgbClr val="434343"/>
                </a:solidFill>
                <a:latin typeface="Google Sans Medium"/>
                <a:ea typeface="Google Sans Medium"/>
                <a:cs typeface="Google Sans Medium"/>
                <a:sym typeface="Google Sans Medium"/>
              </a:rPr>
              <a:t>Team Name : Decode</a:t>
            </a:r>
            <a:endParaRPr sz="2200" dirty="0">
              <a:solidFill>
                <a:srgbClr val="434343"/>
              </a:solidFill>
              <a:latin typeface="Google Sans Medium"/>
              <a:ea typeface="Google Sans Medium"/>
              <a:cs typeface="Google Sans Medium"/>
              <a:sym typeface="Google Sans Medium"/>
            </a:endParaRPr>
          </a:p>
        </p:txBody>
      </p:sp>
      <p:sp>
        <p:nvSpPr>
          <p:cNvPr id="63" name="Google Shape;63;p14"/>
          <p:cNvSpPr txBox="1"/>
          <p:nvPr/>
        </p:nvSpPr>
        <p:spPr>
          <a:xfrm>
            <a:off x="379725" y="3968200"/>
            <a:ext cx="8520600" cy="572701"/>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90000"/>
              </a:lnSpc>
              <a:spcBef>
                <a:spcPts val="0"/>
              </a:spcBef>
              <a:spcAft>
                <a:spcPts val="0"/>
              </a:spcAft>
              <a:buNone/>
            </a:pPr>
            <a:r>
              <a:rPr lang="en-GB" sz="2200" dirty="0">
                <a:solidFill>
                  <a:srgbClr val="434343"/>
                </a:solidFill>
                <a:latin typeface="Google Sans Medium"/>
                <a:ea typeface="Google Sans Medium"/>
                <a:cs typeface="Google Sans Medium"/>
                <a:sym typeface="Google Sans Medium"/>
              </a:rPr>
              <a:t>Problem Statement : </a:t>
            </a:r>
            <a:r>
              <a:rPr lang="en-US" sz="2200" dirty="0">
                <a:solidFill>
                  <a:srgbClr val="434343"/>
                </a:solidFill>
                <a:latin typeface="Google Sans Medium"/>
                <a:ea typeface="Google Sans Medium"/>
                <a:cs typeface="Google Sans Medium"/>
                <a:sym typeface="Google Sans Medium"/>
              </a:rPr>
              <a:t>Interviewmate AI-Powered Interview Practice Platform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1"/>
          <p:cNvPicPr preferRelativeResize="0"/>
          <p:nvPr/>
        </p:nvPicPr>
        <p:blipFill>
          <a:blip r:embed="rId3">
            <a:alphaModFix/>
          </a:blip>
          <a:stretch>
            <a:fillRect/>
          </a:stretch>
        </p:blipFill>
        <p:spPr>
          <a:xfrm>
            <a:off x="0" y="0"/>
            <a:ext cx="9144003"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3" y="0"/>
            <a:ext cx="9144003" cy="5143490"/>
          </a:xfrm>
          <a:prstGeom prst="rect">
            <a:avLst/>
          </a:prstGeom>
          <a:noFill/>
          <a:ln>
            <a:noFill/>
          </a:ln>
        </p:spPr>
      </p:pic>
      <p:sp>
        <p:nvSpPr>
          <p:cNvPr id="69" name="Google Shape;69;p15"/>
          <p:cNvSpPr txBox="1"/>
          <p:nvPr/>
        </p:nvSpPr>
        <p:spPr>
          <a:xfrm>
            <a:off x="311698" y="746095"/>
            <a:ext cx="8520600" cy="3979913"/>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2000" u="sng" dirty="0">
                <a:solidFill>
                  <a:srgbClr val="202729"/>
                </a:solidFill>
                <a:latin typeface="Google Sans Medium"/>
                <a:ea typeface="Google Sans Medium"/>
                <a:cs typeface="Google Sans Medium"/>
                <a:sym typeface="Google Sans Medium"/>
              </a:rPr>
              <a:t>Brief about the Idea:</a:t>
            </a:r>
          </a:p>
          <a:p>
            <a:pPr marL="0" lvl="0" indent="0" algn="just" rtl="0">
              <a:lnSpc>
                <a:spcPct val="150000"/>
              </a:lnSpc>
              <a:spcBef>
                <a:spcPts val="0"/>
              </a:spcBef>
              <a:spcAft>
                <a:spcPts val="1200"/>
              </a:spcAft>
              <a:buNone/>
            </a:pPr>
            <a:r>
              <a:rPr lang="en-US" dirty="0">
                <a:solidFill>
                  <a:srgbClr val="202729"/>
                </a:solidFill>
                <a:latin typeface="Times New Roman" panose="02020603050405020304" pitchFamily="18" charset="0"/>
                <a:ea typeface="Google Sans Medium"/>
                <a:cs typeface="Times New Roman" panose="02020603050405020304" pitchFamily="18" charset="0"/>
                <a:sym typeface="Google Sans Medium"/>
              </a:rPr>
              <a:t>The </a:t>
            </a:r>
            <a:r>
              <a:rPr lang="en-US"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"AI Interview Assistant" </a:t>
            </a:r>
            <a:r>
              <a:rPr lang="en-US" dirty="0">
                <a:solidFill>
                  <a:srgbClr val="202729"/>
                </a:solidFill>
                <a:latin typeface="Times New Roman" panose="02020603050405020304" pitchFamily="18" charset="0"/>
                <a:ea typeface="Google Sans Medium"/>
                <a:cs typeface="Times New Roman" panose="02020603050405020304" pitchFamily="18" charset="0"/>
                <a:sym typeface="Google Sans Medium"/>
              </a:rPr>
              <a:t>addresses the challenges faced by companies and users in the hiring process. Traditional interview methods often lack efficiency and objectivity, leading to lengthy processes and biased decisions. Candidates struggle to effectively communicate their skills, while recruiters face difficulties in assessing candidates fairly. This application streamlines the interview process by leveraging AI technology. It provides personalized interview questions tailored to each candidate's profile, interactive AI assistance during interviews, and comprehensive evaluations. This ensures a more efficient and fair interview experience for both parties. Candidates gain confidence and refine their skills, while recruiters save time and make better-informed hiring decisions. Overall, the "AI Interview Assistant" simplifies the interview process and improves outcomes for all involved.</a:t>
            </a:r>
            <a:endParaRPr dirty="0">
              <a:solidFill>
                <a:srgbClr val="202729"/>
              </a:solidFill>
              <a:latin typeface="Times New Roman" panose="02020603050405020304" pitchFamily="18" charset="0"/>
              <a:ea typeface="Google Sans Medium"/>
              <a:cs typeface="Times New Roman" panose="02020603050405020304" pitchFamily="18" charset="0"/>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0" y="0"/>
            <a:ext cx="9144003" cy="5143490"/>
          </a:xfrm>
          <a:prstGeom prst="rect">
            <a:avLst/>
          </a:prstGeom>
          <a:noFill/>
          <a:ln>
            <a:noFill/>
          </a:ln>
        </p:spPr>
      </p:pic>
      <p:sp>
        <p:nvSpPr>
          <p:cNvPr id="75" name="Google Shape;75;p16"/>
          <p:cNvSpPr txBox="1"/>
          <p:nvPr/>
        </p:nvSpPr>
        <p:spPr>
          <a:xfrm>
            <a:off x="311700" y="627070"/>
            <a:ext cx="8520600" cy="4060800"/>
          </a:xfrm>
          <a:prstGeom prst="rect">
            <a:avLst/>
          </a:prstGeom>
          <a:noFill/>
          <a:ln>
            <a:noFill/>
          </a:ln>
        </p:spPr>
        <p:txBody>
          <a:bodyPr spcFirstLastPara="1" wrap="square" lIns="91425" tIns="91425" rIns="91425" bIns="91425" anchor="t" anchorCtr="0">
            <a:noAutofit/>
          </a:bodyPr>
          <a:lstStyle/>
          <a:p>
            <a:pPr algn="ctr">
              <a:spcAft>
                <a:spcPts val="1200"/>
              </a:spcAft>
            </a:pPr>
            <a:r>
              <a:rPr lang="en-US" sz="2000" u="sng" dirty="0">
                <a:solidFill>
                  <a:srgbClr val="202729"/>
                </a:solidFill>
                <a:latin typeface="Google Sans Medium"/>
                <a:ea typeface="Google Sans Medium"/>
                <a:cs typeface="Google Sans Medium"/>
                <a:sym typeface="Google Sans Medium"/>
              </a:rPr>
              <a:t>Opportunity</a:t>
            </a:r>
            <a:endParaRPr lang="en-GB" sz="2000" u="sng" dirty="0">
              <a:solidFill>
                <a:srgbClr val="202729"/>
              </a:solidFill>
              <a:latin typeface="Google Sans Medium"/>
              <a:ea typeface="Google Sans Medium"/>
              <a:cs typeface="Google Sans Medium"/>
              <a:sym typeface="Google Sans Medium"/>
            </a:endParaRPr>
          </a:p>
          <a:p>
            <a:pPr marL="0" lvl="0" indent="0" algn="l" rtl="0">
              <a:lnSpc>
                <a:spcPct val="150000"/>
              </a:lnSpc>
              <a:spcBef>
                <a:spcPts val="0"/>
              </a:spcBef>
              <a:spcAft>
                <a:spcPts val="0"/>
              </a:spcAft>
              <a:buNone/>
            </a:pPr>
            <a:r>
              <a:rPr lang="en-US"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The </a:t>
            </a:r>
            <a:r>
              <a:rPr lang="en-US" b="1"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"AI Interview Assistant" </a:t>
            </a:r>
            <a:r>
              <a:rPr lang="en-US"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presents a unique opportunity to revolutionize the interview process and address key pain points for both companies and candidates. Unlike existing solutions, which may focus solely on one aspect of the interview process, our application offers a comprehensive suite of features designed to cater to the needs of both interviewers and interviewees.</a:t>
            </a:r>
          </a:p>
          <a:p>
            <a:pPr marL="0" lvl="0" indent="0" algn="l" rtl="0">
              <a:lnSpc>
                <a:spcPct val="150000"/>
              </a:lnSpc>
              <a:spcBef>
                <a:spcPts val="1200"/>
              </a:spcBef>
              <a:buNone/>
            </a:pPr>
            <a:r>
              <a:rPr lang="en-US" sz="1600" b="1" u="sng"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How different is it from any other existing ideas out there?</a:t>
            </a:r>
          </a:p>
          <a:p>
            <a:pPr marL="0" lvl="0" indent="0" algn="l" rtl="0">
              <a:lnSpc>
                <a:spcPct val="150000"/>
              </a:lnSpc>
              <a:spcBef>
                <a:spcPts val="0"/>
              </a:spcBef>
              <a:spcAft>
                <a:spcPts val="0"/>
              </a:spcAft>
              <a:buNone/>
            </a:pPr>
            <a:r>
              <a:rPr lang="en-US"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Existing interview solutions may offer static question banks or basic video recording capabilities, but they often lack the personalization and interactivity provided by the "AI Interview Assistant." Our application stands out by offering dynamically generated interview questions tailored to each user's profile, as well as interactive AI assistance throughout the interview process. This not only ensures a more engaging and relevant interview experience but also provides candidates with valuable feedback and insights to improve their performance.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74;p16">
            <a:extLst>
              <a:ext uri="{FF2B5EF4-FFF2-40B4-BE49-F238E27FC236}">
                <a16:creationId xmlns:a16="http://schemas.microsoft.com/office/drawing/2014/main" id="{6F9EE9F8-7710-165D-A4B4-194B6AD5FD75}"/>
              </a:ext>
            </a:extLst>
          </p:cNvPr>
          <p:cNvPicPr preferRelativeResize="0"/>
          <p:nvPr/>
        </p:nvPicPr>
        <p:blipFill>
          <a:blip r:embed="rId2">
            <a:alphaModFix/>
          </a:blip>
          <a:stretch>
            <a:fillRect/>
          </a:stretch>
        </p:blipFill>
        <p:spPr>
          <a:xfrm>
            <a:off x="0" y="0"/>
            <a:ext cx="9144003" cy="5143490"/>
          </a:xfrm>
          <a:prstGeom prst="rect">
            <a:avLst/>
          </a:prstGeom>
          <a:noFill/>
          <a:ln>
            <a:noFill/>
          </a:ln>
        </p:spPr>
      </p:pic>
      <p:sp>
        <p:nvSpPr>
          <p:cNvPr id="2" name="TextBox 1">
            <a:extLst>
              <a:ext uri="{FF2B5EF4-FFF2-40B4-BE49-F238E27FC236}">
                <a16:creationId xmlns:a16="http://schemas.microsoft.com/office/drawing/2014/main" id="{DF7EA184-8004-2CDD-9ECA-A13704A955D2}"/>
              </a:ext>
            </a:extLst>
          </p:cNvPr>
          <p:cNvSpPr txBox="1"/>
          <p:nvPr/>
        </p:nvSpPr>
        <p:spPr>
          <a:xfrm>
            <a:off x="452591" y="600983"/>
            <a:ext cx="8124517" cy="2939266"/>
          </a:xfrm>
          <a:prstGeom prst="rect">
            <a:avLst/>
          </a:prstGeom>
          <a:noFill/>
        </p:spPr>
        <p:txBody>
          <a:bodyPr wrap="square" rtlCol="0">
            <a:spAutoFit/>
          </a:bodyPr>
          <a:lstStyle/>
          <a:p>
            <a:pPr marL="0" lvl="0" indent="0" algn="l" rtl="0">
              <a:lnSpc>
                <a:spcPct val="150000"/>
              </a:lnSpc>
              <a:spcBef>
                <a:spcPts val="0"/>
              </a:spcBef>
              <a:spcAft>
                <a:spcPts val="0"/>
              </a:spcAft>
              <a:buNone/>
            </a:pPr>
            <a:endParaRPr lang="en-US"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0" lvl="0" indent="0" algn="l" rtl="0">
              <a:lnSpc>
                <a:spcPct val="150000"/>
              </a:lnSpc>
              <a:spcBef>
                <a:spcPts val="0"/>
              </a:spcBef>
              <a:spcAft>
                <a:spcPts val="0"/>
              </a:spcAft>
              <a:buNone/>
            </a:pPr>
            <a:r>
              <a:rPr lang="en-US" sz="1600" b="1" u="sng"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How will it be able to solve the problem?</a:t>
            </a:r>
          </a:p>
          <a:p>
            <a:pPr marL="0" lvl="0" indent="0" algn="l" rtl="0">
              <a:lnSpc>
                <a:spcPct val="150000"/>
              </a:lnSpc>
              <a:spcBef>
                <a:spcPts val="0"/>
              </a:spcBef>
              <a:spcAft>
                <a:spcPts val="0"/>
              </a:spcAft>
              <a:buNone/>
            </a:pPr>
            <a:r>
              <a:rPr lang="en-US"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The "AI Interview Assistant" revolutionizes the interview experience by automating various aspects of the process. Through personalized interview questions and interactive AI assistance, candidates can better prepare and present themselves. This not only saves time for companies but also ensures fair and objective evaluations. Additionally, the application provides comprehensive feedback, empowering candidates to improve their interview skills over time. By leveraging AI technology, the "AI Interview Assistant" offers a more efficient, fair, and effective solution for both companies and candidates.</a:t>
            </a:r>
            <a:endParaRPr lang="en-IN"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endParaRPr lang="en-IN" dirty="0"/>
          </a:p>
        </p:txBody>
      </p:sp>
    </p:spTree>
    <p:extLst>
      <p:ext uri="{BB962C8B-B14F-4D97-AF65-F5344CB8AC3E}">
        <p14:creationId xmlns:p14="http://schemas.microsoft.com/office/powerpoint/2010/main" val="98904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0"/>
            <a:ext cx="9144003" cy="5143490"/>
          </a:xfrm>
          <a:prstGeom prst="rect">
            <a:avLst/>
          </a:prstGeom>
          <a:noFill/>
          <a:ln>
            <a:noFill/>
          </a:ln>
        </p:spPr>
      </p:pic>
      <p:sp>
        <p:nvSpPr>
          <p:cNvPr id="81" name="Google Shape;81;p17"/>
          <p:cNvSpPr txBox="1"/>
          <p:nvPr/>
        </p:nvSpPr>
        <p:spPr>
          <a:xfrm>
            <a:off x="342900" y="639699"/>
            <a:ext cx="8458200" cy="478630"/>
          </a:xfrm>
          <a:prstGeom prst="rect">
            <a:avLst/>
          </a:prstGeom>
          <a:noFill/>
          <a:ln>
            <a:noFill/>
          </a:ln>
        </p:spPr>
        <p:txBody>
          <a:bodyPr spcFirstLastPara="1" wrap="square" lIns="91425" tIns="91425" rIns="91425" bIns="91425" anchor="t" anchorCtr="0">
            <a:normAutofit fontScale="25000" lnSpcReduction="20000"/>
          </a:bodyPr>
          <a:lstStyle/>
          <a:p>
            <a:pPr>
              <a:spcAft>
                <a:spcPts val="1200"/>
              </a:spcAft>
              <a:defRPr/>
            </a:pPr>
            <a:r>
              <a:rPr lang="en-GB" sz="8000" u="sng" dirty="0">
                <a:solidFill>
                  <a:srgbClr val="202729"/>
                </a:solidFill>
                <a:latin typeface="Google Sans SemiBold"/>
                <a:ea typeface="Google Sans SemiBold"/>
                <a:cs typeface="Google Sans SemiBold"/>
                <a:sym typeface="Google Sans SemiBold"/>
              </a:rPr>
              <a:t>List of features offered by the solution :</a:t>
            </a:r>
          </a:p>
          <a:p>
            <a:pPr algn="ctr">
              <a:spcAft>
                <a:spcPts val="1200"/>
              </a:spcAft>
              <a:defRPr/>
            </a:pPr>
            <a:endParaRPr lang="en-GB" sz="5400" dirty="0">
              <a:solidFill>
                <a:srgbClr val="202729"/>
              </a:solidFill>
              <a:latin typeface="Google Sans SemiBold"/>
              <a:ea typeface="Google Sans SemiBold"/>
              <a:cs typeface="Google Sans SemiBold"/>
              <a:sym typeface="Google Sans SemiBold"/>
            </a:endParaRPr>
          </a:p>
          <a:p>
            <a:pPr algn="ctr">
              <a:spcAft>
                <a:spcPts val="1200"/>
              </a:spcAft>
              <a:defRPr/>
            </a:pPr>
            <a:endParaRPr lang="en-GB" sz="5400" dirty="0">
              <a:solidFill>
                <a:srgbClr val="202729"/>
              </a:solidFill>
              <a:latin typeface="Google Sans SemiBold"/>
              <a:ea typeface="Google Sans SemiBold"/>
              <a:cs typeface="Google Sans SemiBold"/>
              <a:sym typeface="Google Sans SemiBold"/>
            </a:endParaRPr>
          </a:p>
          <a:p>
            <a:pPr algn="ctr">
              <a:spcAft>
                <a:spcPts val="1200"/>
              </a:spcAft>
              <a:defRPr/>
            </a:pPr>
            <a:endParaRPr lang="en-GB" sz="5400" dirty="0">
              <a:solidFill>
                <a:srgbClr val="202729"/>
              </a:solidFill>
              <a:latin typeface="Google Sans SemiBold"/>
              <a:ea typeface="Google Sans SemiBold"/>
              <a:cs typeface="Google Sans SemiBold"/>
              <a:sym typeface="Google Sans SemiBold"/>
            </a:endParaRPr>
          </a:p>
          <a:p>
            <a:pPr algn="ctr">
              <a:spcAft>
                <a:spcPts val="1200"/>
              </a:spcAft>
              <a:defRPr/>
            </a:pPr>
            <a:endParaRPr lang="en-GB" sz="54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0"/>
              </a:spcBef>
              <a:spcAft>
                <a:spcPts val="0"/>
              </a:spcAft>
              <a:buNone/>
            </a:pPr>
            <a:endParaRPr lang="en-GB" sz="18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0"/>
              </a:spcBef>
              <a:spcAft>
                <a:spcPts val="0"/>
              </a:spcAft>
              <a:buNone/>
            </a:pPr>
            <a:endParaRPr lang="en-GB" sz="18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0"/>
              </a:spcBef>
              <a:spcAft>
                <a:spcPts val="0"/>
              </a:spcAft>
              <a:buNone/>
            </a:pPr>
            <a:endParaRPr lang="en-US" sz="56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0" lvl="0" indent="0" algn="l" rtl="0">
              <a:lnSpc>
                <a:spcPct val="115000"/>
              </a:lnSpc>
              <a:spcBef>
                <a:spcPts val="0"/>
              </a:spcBef>
              <a:spcAft>
                <a:spcPts val="0"/>
              </a:spcAft>
              <a:buNone/>
            </a:pPr>
            <a:endParaRPr lang="en-US" sz="18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0"/>
              </a:spcBef>
              <a:spcAft>
                <a:spcPts val="0"/>
              </a:spcAft>
              <a:buNone/>
            </a:pPr>
            <a:endParaRPr lang="en-US" sz="18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0"/>
              </a:spcBef>
              <a:spcAft>
                <a:spcPts val="0"/>
              </a:spcAft>
              <a:buNone/>
            </a:pPr>
            <a:r>
              <a:rPr lang="en-US" sz="1800" dirty="0">
                <a:solidFill>
                  <a:srgbClr val="202729"/>
                </a:solidFill>
                <a:latin typeface="Google Sans SemiBold"/>
                <a:ea typeface="Google Sans SemiBold"/>
                <a:cs typeface="Google Sans SemiBold"/>
                <a:sym typeface="Google Sans SemiBold"/>
              </a:rPr>
              <a:t> </a:t>
            </a:r>
          </a:p>
        </p:txBody>
      </p:sp>
      <p:graphicFrame>
        <p:nvGraphicFramePr>
          <p:cNvPr id="2" name="Table 1">
            <a:extLst>
              <a:ext uri="{FF2B5EF4-FFF2-40B4-BE49-F238E27FC236}">
                <a16:creationId xmlns:a16="http://schemas.microsoft.com/office/drawing/2014/main" id="{D7829112-EAA3-097B-40BB-D97265192D1E}"/>
              </a:ext>
            </a:extLst>
          </p:cNvPr>
          <p:cNvGraphicFramePr>
            <a:graphicFrameLocks noGrp="1"/>
          </p:cNvGraphicFramePr>
          <p:nvPr>
            <p:extLst>
              <p:ext uri="{D42A27DB-BD31-4B8C-83A1-F6EECF244321}">
                <p14:modId xmlns:p14="http://schemas.microsoft.com/office/powerpoint/2010/main" val="1633045318"/>
              </p:ext>
            </p:extLst>
          </p:nvPr>
        </p:nvGraphicFramePr>
        <p:xfrm>
          <a:off x="342900" y="1118329"/>
          <a:ext cx="8458200" cy="3769066"/>
        </p:xfrm>
        <a:graphic>
          <a:graphicData uri="http://schemas.openxmlformats.org/drawingml/2006/table">
            <a:tbl>
              <a:tblPr firstRow="1" bandRow="1">
                <a:effectLst/>
                <a:tableStyleId>{B301B821-A1FF-4177-AEE7-76D212191A09}</a:tableStyleId>
              </a:tblPr>
              <a:tblGrid>
                <a:gridCol w="4229100">
                  <a:extLst>
                    <a:ext uri="{9D8B030D-6E8A-4147-A177-3AD203B41FA5}">
                      <a16:colId xmlns:a16="http://schemas.microsoft.com/office/drawing/2014/main" val="1605459498"/>
                    </a:ext>
                  </a:extLst>
                </a:gridCol>
                <a:gridCol w="4229100">
                  <a:extLst>
                    <a:ext uri="{9D8B030D-6E8A-4147-A177-3AD203B41FA5}">
                      <a16:colId xmlns:a16="http://schemas.microsoft.com/office/drawing/2014/main" val="108212918"/>
                    </a:ext>
                  </a:extLst>
                </a:gridCol>
              </a:tblGrid>
              <a:tr h="438935">
                <a:tc>
                  <a:txBody>
                    <a:bodyPr/>
                    <a:lstStyle/>
                    <a:p>
                      <a:pPr marL="0" lvl="0" indent="0" algn="ctr" rtl="0">
                        <a:lnSpc>
                          <a:spcPct val="115000"/>
                        </a:lnSpc>
                        <a:spcBef>
                          <a:spcPts val="1200"/>
                        </a:spcBef>
                        <a:spcAft>
                          <a:spcPts val="1200"/>
                        </a:spcAft>
                        <a:buNone/>
                      </a:pPr>
                      <a:r>
                        <a:rPr lang="en-US" sz="1400" b="1" u="none" dirty="0">
                          <a:solidFill>
                            <a:schemeClr val="bg1"/>
                          </a:solidFill>
                          <a:sym typeface="Google Sans SemiBold"/>
                        </a:rPr>
                        <a:t>For Companies:</a:t>
                      </a:r>
                      <a:endParaRPr lang="en-US" sz="1400" u="none" dirty="0">
                        <a:solidFill>
                          <a:schemeClr val="bg1"/>
                        </a:solidFill>
                        <a:latin typeface="Times New Roman" panose="02020603050405020304" pitchFamily="18" charset="0"/>
                        <a:ea typeface="Google Sans SemiBold"/>
                        <a:cs typeface="Times New Roman" panose="02020603050405020304" pitchFamily="18" charset="0"/>
                        <a:sym typeface="Google Sans SemiBold"/>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lvl="0" indent="0" algn="ctr" rtl="0">
                        <a:lnSpc>
                          <a:spcPct val="115000"/>
                        </a:lnSpc>
                        <a:spcBef>
                          <a:spcPts val="1200"/>
                        </a:spcBef>
                        <a:spcAft>
                          <a:spcPts val="1200"/>
                        </a:spcAft>
                        <a:buNone/>
                      </a:pPr>
                      <a:r>
                        <a:rPr lang="en-US" sz="1400" b="1" u="none" dirty="0">
                          <a:solidFill>
                            <a:schemeClr val="bg1"/>
                          </a:solidFill>
                          <a:sym typeface="Google Sans SemiBold"/>
                        </a:rPr>
                        <a:t>For Users:</a:t>
                      </a:r>
                      <a:endParaRPr lang="en-US" sz="1400" b="1" u="none" dirty="0">
                        <a:solidFill>
                          <a:schemeClr val="bg1"/>
                        </a:solidFill>
                        <a:latin typeface="Google Sans SemiBold"/>
                        <a:ea typeface="Google Sans SemiBold"/>
                        <a:cs typeface="Google Sans SemiBold"/>
                        <a:sym typeface="Google Sans SemiBold"/>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12327636"/>
                  </a:ext>
                </a:extLst>
              </a:tr>
              <a:tr h="880269">
                <a:tc>
                  <a:txBody>
                    <a:bodyPr/>
                    <a:lstStyle/>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Candidate Management</a:t>
                      </a:r>
                      <a:r>
                        <a:rPr lang="en-US" sz="1100" dirty="0">
                          <a:solidFill>
                            <a:srgbClr val="202729"/>
                          </a:solidFill>
                          <a:sym typeface="Google Sans SemiBold"/>
                        </a:rPr>
                        <a:t>: Employers can efficiently manage candidate profiles within the system, facilitating easy tracking and organization of interviewees.</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Scheduled Interviews: </a:t>
                      </a:r>
                      <a:r>
                        <a:rPr lang="en-US" sz="1100" dirty="0">
                          <a:solidFill>
                            <a:srgbClr val="202729"/>
                          </a:solidFill>
                          <a:sym typeface="Google Sans SemiBold"/>
                        </a:rPr>
                        <a:t>The platform allows for the scheduling of interviews, ensuring that both parties can allocate time effectively and minimizing scheduling conflicts.</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Response Dashboard: </a:t>
                      </a:r>
                      <a:r>
                        <a:rPr lang="en-US" sz="1100" dirty="0">
                          <a:solidFill>
                            <a:srgbClr val="202729"/>
                          </a:solidFill>
                          <a:sym typeface="Google Sans SemiBold"/>
                        </a:rPr>
                        <a:t>Upon completion of interviews, candidate responses are promptly delivered to a centralized dashboard for streamlined evaluation and comparison.</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Evaluation Tools</a:t>
                      </a:r>
                      <a:r>
                        <a:rPr lang="en-US" sz="1100" dirty="0">
                          <a:solidFill>
                            <a:srgbClr val="202729"/>
                          </a:solidFill>
                          <a:sym typeface="Google Sans SemiBold"/>
                        </a:rPr>
                        <a:t>: Robust evaluation tools are provided to assess candidate responses comprehensively. These may include customizable scoring systems and AI-powered analytics to aid in decision-making.</a:t>
                      </a:r>
                      <a:endParaRPr lang="en-US" sz="11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User-Friendly Interface: </a:t>
                      </a:r>
                      <a:r>
                        <a:rPr lang="en-US" sz="1100" dirty="0">
                          <a:solidFill>
                            <a:srgbClr val="202729"/>
                          </a:solidFill>
                          <a:sym typeface="Google Sans SemiBold"/>
                        </a:rPr>
                        <a:t>The application offers an intuitive and user-friendly interface, enabling easy navigation and access to features without technical expertise.</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Realistic Interview Environment: </a:t>
                      </a:r>
                      <a:r>
                        <a:rPr lang="en-US" sz="1100" dirty="0">
                          <a:solidFill>
                            <a:srgbClr val="202729"/>
                          </a:solidFill>
                          <a:sym typeface="Google Sans SemiBold"/>
                        </a:rPr>
                        <a:t>Users are immersed in a realistic interview setting during recording sessions, enhancing their preparation by simulating real-world scenarios.</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Result Generation: </a:t>
                      </a:r>
                      <a:r>
                        <a:rPr lang="en-US" sz="1100" dirty="0">
                          <a:solidFill>
                            <a:srgbClr val="202729"/>
                          </a:solidFill>
                          <a:sym typeface="Google Sans SemiBold"/>
                        </a:rPr>
                        <a:t>Post-interview, detailed results are generated, presenting the user's performance metrics in a clear and concise manner for self-assessment.</a:t>
                      </a:r>
                    </a:p>
                    <a:p>
                      <a:pPr marL="171450" lvl="0" indent="-171450" algn="l" rtl="0">
                        <a:lnSpc>
                          <a:spcPct val="150000"/>
                        </a:lnSpc>
                        <a:spcBef>
                          <a:spcPts val="0"/>
                        </a:spcBef>
                        <a:spcAft>
                          <a:spcPts val="0"/>
                        </a:spcAft>
                        <a:buFont typeface="Arial" panose="020B0604020202020204" pitchFamily="34" charset="0"/>
                        <a:buChar char="•"/>
                      </a:pPr>
                      <a:r>
                        <a:rPr lang="en-US" sz="1100" b="1" u="sng" dirty="0">
                          <a:solidFill>
                            <a:srgbClr val="202729"/>
                          </a:solidFill>
                          <a:sym typeface="Google Sans SemiBold"/>
                        </a:rPr>
                        <a:t>Feedback and Suggestions: </a:t>
                      </a:r>
                      <a:r>
                        <a:rPr lang="en-US" sz="1100" dirty="0">
                          <a:solidFill>
                            <a:srgbClr val="202729"/>
                          </a:solidFill>
                          <a:sym typeface="Google Sans SemiBold"/>
                        </a:rPr>
                        <a:t>Personalized feedback and suggestions are offered to users, highlighting areas of strength and areas for improvement to enhance their interview skills effectively.</a:t>
                      </a:r>
                      <a:endParaRPr lang="en-US" sz="11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9459270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73F6857A-A37C-4FD8-6D94-FB77C34C3B5B}"/>
            </a:ext>
          </a:extLst>
        </p:cNvPr>
        <p:cNvGrpSpPr/>
        <p:nvPr/>
      </p:nvGrpSpPr>
      <p:grpSpPr>
        <a:xfrm>
          <a:off x="0" y="0"/>
          <a:ext cx="0" cy="0"/>
          <a:chOff x="0" y="0"/>
          <a:chExt cx="0" cy="0"/>
        </a:xfrm>
      </p:grpSpPr>
      <p:pic>
        <p:nvPicPr>
          <p:cNvPr id="80" name="Google Shape;80;p17">
            <a:extLst>
              <a:ext uri="{FF2B5EF4-FFF2-40B4-BE49-F238E27FC236}">
                <a16:creationId xmlns:a16="http://schemas.microsoft.com/office/drawing/2014/main" id="{7690EEEC-94E3-6D2C-9B2A-F34686599BB4}"/>
              </a:ext>
            </a:extLst>
          </p:cNvPr>
          <p:cNvPicPr preferRelativeResize="0"/>
          <p:nvPr/>
        </p:nvPicPr>
        <p:blipFill>
          <a:blip r:embed="rId3">
            <a:alphaModFix/>
          </a:blip>
          <a:stretch>
            <a:fillRect/>
          </a:stretch>
        </p:blipFill>
        <p:spPr>
          <a:xfrm>
            <a:off x="0" y="0"/>
            <a:ext cx="9144003" cy="5143490"/>
          </a:xfrm>
          <a:prstGeom prst="rect">
            <a:avLst/>
          </a:prstGeom>
          <a:noFill/>
          <a:ln>
            <a:noFill/>
          </a:ln>
        </p:spPr>
      </p:pic>
      <p:sp>
        <p:nvSpPr>
          <p:cNvPr id="81" name="Google Shape;81;p17">
            <a:extLst>
              <a:ext uri="{FF2B5EF4-FFF2-40B4-BE49-F238E27FC236}">
                <a16:creationId xmlns:a16="http://schemas.microsoft.com/office/drawing/2014/main" id="{398DC05C-A517-6DF7-B9E7-975AF81A6A71}"/>
              </a:ext>
            </a:extLst>
          </p:cNvPr>
          <p:cNvSpPr txBox="1"/>
          <p:nvPr/>
        </p:nvSpPr>
        <p:spPr>
          <a:xfrm>
            <a:off x="371475" y="592931"/>
            <a:ext cx="8401050" cy="4264819"/>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lnSpc>
                <a:spcPct val="110000"/>
              </a:lnSpc>
              <a:spcBef>
                <a:spcPts val="0"/>
              </a:spcBef>
              <a:spcAft>
                <a:spcPts val="1200"/>
              </a:spcAft>
              <a:buNone/>
            </a:pPr>
            <a:r>
              <a:rPr lang="en-US" sz="19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Additional Points:</a:t>
            </a:r>
            <a:endParaRPr lang="en-US" sz="1900" dirty="0">
              <a:solidFill>
                <a:schemeClr val="tx1"/>
              </a:solidFill>
              <a:latin typeface="Times New Roman" panose="02020603050405020304" pitchFamily="18" charset="0"/>
              <a:ea typeface="Google Sans SemiBold"/>
              <a:cs typeface="Times New Roman" panose="02020603050405020304" pitchFamily="18" charset="0"/>
              <a:sym typeface="Google Sans SemiBold"/>
            </a:endParaRPr>
          </a:p>
          <a:p>
            <a:pPr marL="285750" lvl="0" indent="-285750" algn="l" rtl="0">
              <a:lnSpc>
                <a:spcPct val="160000"/>
              </a:lnSpc>
              <a:spcBef>
                <a:spcPts val="0"/>
              </a:spcBef>
              <a:spcAft>
                <a:spcPts val="0"/>
              </a:spcAft>
              <a:buFont typeface="Arial" panose="020B0604020202020204" pitchFamily="34" charset="0"/>
              <a:buChar char="•"/>
            </a:pPr>
            <a:r>
              <a:rPr lang="en-US" sz="16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Secure Data Handling: </a:t>
            </a:r>
            <a:r>
              <a:rPr lang="en-US"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The application ensures the confidentiality and security of user data throughout the interview process, adhering to stringent privacy standards.</a:t>
            </a:r>
          </a:p>
          <a:p>
            <a:pPr marL="285750" lvl="0" indent="-285750" algn="l" rtl="0">
              <a:lnSpc>
                <a:spcPct val="160000"/>
              </a:lnSpc>
              <a:spcBef>
                <a:spcPts val="0"/>
              </a:spcBef>
              <a:spcAft>
                <a:spcPts val="0"/>
              </a:spcAft>
              <a:buFont typeface="Arial" panose="020B0604020202020204" pitchFamily="34" charset="0"/>
              <a:buChar char="•"/>
            </a:pPr>
            <a:r>
              <a:rPr lang="en-US" sz="16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Scalability: </a:t>
            </a:r>
            <a:r>
              <a:rPr lang="en-US"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The solution is scalable to accommodate varying numbers of users and interviews, making it suitable for businesses of all sizes.</a:t>
            </a:r>
          </a:p>
          <a:p>
            <a:pPr marL="285750" lvl="0" indent="-285750" algn="l" rtl="0">
              <a:lnSpc>
                <a:spcPct val="160000"/>
              </a:lnSpc>
              <a:spcBef>
                <a:spcPts val="0"/>
              </a:spcBef>
              <a:spcAft>
                <a:spcPts val="0"/>
              </a:spcAft>
              <a:buFont typeface="Arial" panose="020B0604020202020204" pitchFamily="34" charset="0"/>
              <a:buChar char="•"/>
            </a:pPr>
            <a:r>
              <a:rPr lang="en-US" sz="16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Customization: </a:t>
            </a:r>
            <a:r>
              <a:rPr lang="en-US"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Users have the flexibility to customize interview parameters such as job role, interview type, and experience level to tailor the experience to their specific needs.</a:t>
            </a:r>
          </a:p>
          <a:p>
            <a:pPr marL="285750" lvl="0" indent="-285750" algn="l" rtl="0">
              <a:lnSpc>
                <a:spcPct val="160000"/>
              </a:lnSpc>
              <a:spcBef>
                <a:spcPts val="0"/>
              </a:spcBef>
              <a:spcAft>
                <a:spcPts val="0"/>
              </a:spcAft>
              <a:buFont typeface="Arial" panose="020B0604020202020204" pitchFamily="34" charset="0"/>
              <a:buChar char="•"/>
            </a:pPr>
            <a:r>
              <a:rPr lang="en-US" sz="16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Continuous Improvement: </a:t>
            </a:r>
            <a:r>
              <a:rPr lang="en-US"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The platform undergoes continuous updates and improvements based on user feedback and technological advancements to ensure optimal performance and user satisfaction.</a:t>
            </a:r>
          </a:p>
          <a:p>
            <a:pPr marL="285750" lvl="0" indent="-285750" algn="l" rtl="0">
              <a:lnSpc>
                <a:spcPct val="160000"/>
              </a:lnSpc>
              <a:spcBef>
                <a:spcPts val="0"/>
              </a:spcBef>
              <a:spcAft>
                <a:spcPts val="0"/>
              </a:spcAft>
              <a:buFont typeface="Arial" panose="020B0604020202020204" pitchFamily="34" charset="0"/>
              <a:buChar char="•"/>
            </a:pPr>
            <a:r>
              <a:rPr lang="en-US" sz="1600" b="1" u="sng"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Affordability: </a:t>
            </a:r>
            <a:r>
              <a:rPr lang="en-US"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rPr>
              <a:t>The solution offers cost-effective pricing models, making it accessible to both large corporations and small businesses, as well as individual users seeking interview practice opportunities.</a:t>
            </a:r>
            <a:endParaRPr lang="en-IN" sz="1600" dirty="0">
              <a:solidFill>
                <a:schemeClr val="tx1"/>
              </a:solidFill>
              <a:latin typeface="Times New Roman" panose="02020603050405020304" pitchFamily="18" charset="0"/>
              <a:ea typeface="Google Sans SemiBold"/>
              <a:cs typeface="Times New Roman" panose="02020603050405020304" pitchFamily="18" charset="0"/>
              <a:sym typeface="Google Sans SemiBold"/>
            </a:endParaRPr>
          </a:p>
        </p:txBody>
      </p:sp>
    </p:spTree>
    <p:extLst>
      <p:ext uri="{BB962C8B-B14F-4D97-AF65-F5344CB8AC3E}">
        <p14:creationId xmlns:p14="http://schemas.microsoft.com/office/powerpoint/2010/main" val="15332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4003" cy="5143490"/>
          </a:xfrm>
          <a:prstGeom prst="rect">
            <a:avLst/>
          </a:prstGeom>
          <a:noFill/>
          <a:ln>
            <a:noFill/>
          </a:ln>
        </p:spPr>
      </p:pic>
      <p:sp>
        <p:nvSpPr>
          <p:cNvPr id="87" name="Google Shape;87;p18"/>
          <p:cNvSpPr txBox="1"/>
          <p:nvPr/>
        </p:nvSpPr>
        <p:spPr>
          <a:xfrm>
            <a:off x="163648" y="555478"/>
            <a:ext cx="8816703" cy="4459434"/>
          </a:xfrm>
          <a:prstGeom prst="rect">
            <a:avLst/>
          </a:prstGeom>
          <a:noFill/>
          <a:ln>
            <a:solidFill>
              <a:schemeClr val="bg1"/>
            </a:solid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800" dirty="0">
                <a:solidFill>
                  <a:srgbClr val="202729"/>
                </a:solidFill>
                <a:latin typeface="Google Sans SemiBold"/>
                <a:ea typeface="Google Sans SemiBold"/>
                <a:cs typeface="Google Sans SemiBold"/>
                <a:sym typeface="Google Sans SemiBold"/>
              </a:rPr>
              <a:t>Usecase Diagram:</a:t>
            </a:r>
          </a:p>
          <a:p>
            <a:pPr marL="0" lvl="0" indent="0" algn="l" rtl="0">
              <a:lnSpc>
                <a:spcPct val="115000"/>
              </a:lnSpc>
              <a:spcBef>
                <a:spcPts val="0"/>
              </a:spcBef>
              <a:spcAft>
                <a:spcPts val="0"/>
              </a:spcAft>
              <a:buNone/>
            </a:pPr>
            <a:endParaRPr sz="1800" dirty="0">
              <a:solidFill>
                <a:srgbClr val="616161"/>
              </a:solidFill>
              <a:latin typeface="Google Sans"/>
              <a:ea typeface="Google Sans"/>
              <a:cs typeface="Google Sans"/>
              <a:sym typeface="Google Sans"/>
            </a:endParaRPr>
          </a:p>
          <a:p>
            <a:pPr marL="0" lvl="0" indent="0" algn="l" rtl="0">
              <a:lnSpc>
                <a:spcPct val="115000"/>
              </a:lnSpc>
              <a:spcBef>
                <a:spcPts val="1200"/>
              </a:spcBef>
              <a:spcAft>
                <a:spcPts val="1200"/>
              </a:spcAft>
              <a:buNone/>
            </a:pPr>
            <a:endParaRPr sz="1800" b="1" dirty="0">
              <a:solidFill>
                <a:srgbClr val="616161"/>
              </a:solidFill>
              <a:latin typeface="Proxima Nova"/>
              <a:ea typeface="Proxima Nova"/>
              <a:cs typeface="Proxima Nova"/>
              <a:sym typeface="Proxima Nova"/>
            </a:endParaRPr>
          </a:p>
        </p:txBody>
      </p:sp>
      <p:sp>
        <p:nvSpPr>
          <p:cNvPr id="2" name="Flowchart: Alternate Process 1">
            <a:extLst>
              <a:ext uri="{FF2B5EF4-FFF2-40B4-BE49-F238E27FC236}">
                <a16:creationId xmlns:a16="http://schemas.microsoft.com/office/drawing/2014/main" id="{342D115E-7445-59FD-4EF1-AC3944CA76B3}"/>
              </a:ext>
            </a:extLst>
          </p:cNvPr>
          <p:cNvSpPr/>
          <p:nvPr/>
        </p:nvSpPr>
        <p:spPr>
          <a:xfrm>
            <a:off x="3563248" y="1008583"/>
            <a:ext cx="1742746" cy="395072"/>
          </a:xfrm>
          <a:prstGeom prst="flowChartAlternateProcess">
            <a:avLst/>
          </a:prstGeom>
          <a:solidFill>
            <a:srgbClr val="8F4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AI Interview Assistants</a:t>
            </a:r>
            <a:endParaRPr lang="en-IN" sz="900" b="1" dirty="0"/>
          </a:p>
        </p:txBody>
      </p:sp>
      <p:sp>
        <p:nvSpPr>
          <p:cNvPr id="9" name="Rectangle 8">
            <a:extLst>
              <a:ext uri="{FF2B5EF4-FFF2-40B4-BE49-F238E27FC236}">
                <a16:creationId xmlns:a16="http://schemas.microsoft.com/office/drawing/2014/main" id="{BDCCE78E-2142-E139-37E9-1FA6B879AA0D}"/>
              </a:ext>
            </a:extLst>
          </p:cNvPr>
          <p:cNvSpPr/>
          <p:nvPr/>
        </p:nvSpPr>
        <p:spPr>
          <a:xfrm>
            <a:off x="2058007" y="1741021"/>
            <a:ext cx="1033262" cy="341270"/>
          </a:xfrm>
          <a:prstGeom prst="rect">
            <a:avLst/>
          </a:prstGeom>
          <a:solidFill>
            <a:srgbClr val="8C5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Company Side</a:t>
            </a:r>
            <a:endParaRPr lang="en-IN" sz="900" b="1" dirty="0"/>
          </a:p>
        </p:txBody>
      </p:sp>
      <p:sp>
        <p:nvSpPr>
          <p:cNvPr id="12" name="Diamond 11">
            <a:extLst>
              <a:ext uri="{FF2B5EF4-FFF2-40B4-BE49-F238E27FC236}">
                <a16:creationId xmlns:a16="http://schemas.microsoft.com/office/drawing/2014/main" id="{AB0BBAAA-6C23-F2D5-FA1B-544EA6208EF6}"/>
              </a:ext>
            </a:extLst>
          </p:cNvPr>
          <p:cNvSpPr/>
          <p:nvPr/>
        </p:nvSpPr>
        <p:spPr>
          <a:xfrm>
            <a:off x="3845321" y="2251831"/>
            <a:ext cx="1178602" cy="487721"/>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Sign Up</a:t>
            </a:r>
            <a:endParaRPr lang="en-IN" sz="800" b="1" dirty="0"/>
          </a:p>
        </p:txBody>
      </p:sp>
      <p:sp>
        <p:nvSpPr>
          <p:cNvPr id="17" name="Rectangle 16">
            <a:extLst>
              <a:ext uri="{FF2B5EF4-FFF2-40B4-BE49-F238E27FC236}">
                <a16:creationId xmlns:a16="http://schemas.microsoft.com/office/drawing/2014/main" id="{48A6ADA1-C6E1-EE36-5DBC-CA3DC9A7EE94}"/>
              </a:ext>
            </a:extLst>
          </p:cNvPr>
          <p:cNvSpPr/>
          <p:nvPr/>
        </p:nvSpPr>
        <p:spPr>
          <a:xfrm>
            <a:off x="5859844" y="1741021"/>
            <a:ext cx="1033262" cy="341270"/>
          </a:xfrm>
          <a:prstGeom prst="rect">
            <a:avLst/>
          </a:prstGeom>
          <a:solidFill>
            <a:srgbClr val="8C5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Company Side</a:t>
            </a:r>
            <a:endParaRPr lang="en-IN" sz="900" b="1" dirty="0"/>
          </a:p>
        </p:txBody>
      </p:sp>
      <p:sp>
        <p:nvSpPr>
          <p:cNvPr id="18" name="Rectangle 17">
            <a:extLst>
              <a:ext uri="{FF2B5EF4-FFF2-40B4-BE49-F238E27FC236}">
                <a16:creationId xmlns:a16="http://schemas.microsoft.com/office/drawing/2014/main" id="{18061328-CE9B-3EC4-F2F4-EB72DA827F0F}"/>
              </a:ext>
            </a:extLst>
          </p:cNvPr>
          <p:cNvSpPr/>
          <p:nvPr/>
        </p:nvSpPr>
        <p:spPr>
          <a:xfrm>
            <a:off x="3791972" y="3793647"/>
            <a:ext cx="1285299" cy="341270"/>
          </a:xfrm>
          <a:prstGeom prst="rect">
            <a:avLst/>
          </a:prstGeom>
          <a:solidFill>
            <a:srgbClr val="8C5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Interview Execution</a:t>
            </a:r>
            <a:endParaRPr lang="en-IN" sz="900" b="1" dirty="0"/>
          </a:p>
        </p:txBody>
      </p:sp>
      <p:sp>
        <p:nvSpPr>
          <p:cNvPr id="19" name="Rectangle 18">
            <a:extLst>
              <a:ext uri="{FF2B5EF4-FFF2-40B4-BE49-F238E27FC236}">
                <a16:creationId xmlns:a16="http://schemas.microsoft.com/office/drawing/2014/main" id="{7FD64BC2-66F6-3002-D49B-331533FF04B4}"/>
              </a:ext>
            </a:extLst>
          </p:cNvPr>
          <p:cNvSpPr/>
          <p:nvPr/>
        </p:nvSpPr>
        <p:spPr>
          <a:xfrm>
            <a:off x="3845321" y="3128209"/>
            <a:ext cx="1178602" cy="341270"/>
          </a:xfrm>
          <a:prstGeom prst="rect">
            <a:avLst/>
          </a:prstGeom>
          <a:solidFill>
            <a:srgbClr val="8C5D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Create Profile</a:t>
            </a:r>
            <a:endParaRPr lang="en-IN" sz="900" b="1" dirty="0"/>
          </a:p>
        </p:txBody>
      </p:sp>
      <p:sp>
        <p:nvSpPr>
          <p:cNvPr id="20" name="Diamond 19">
            <a:extLst>
              <a:ext uri="{FF2B5EF4-FFF2-40B4-BE49-F238E27FC236}">
                <a16:creationId xmlns:a16="http://schemas.microsoft.com/office/drawing/2014/main" id="{46A4C312-E2CE-301E-8CFC-698819034E9B}"/>
              </a:ext>
            </a:extLst>
          </p:cNvPr>
          <p:cNvSpPr/>
          <p:nvPr/>
        </p:nvSpPr>
        <p:spPr>
          <a:xfrm>
            <a:off x="1981020" y="2507236"/>
            <a:ext cx="1178602" cy="487721"/>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Log in</a:t>
            </a:r>
            <a:endParaRPr lang="en-IN" sz="800" b="1" dirty="0"/>
          </a:p>
        </p:txBody>
      </p:sp>
      <p:sp>
        <p:nvSpPr>
          <p:cNvPr id="21" name="Diamond 20">
            <a:extLst>
              <a:ext uri="{FF2B5EF4-FFF2-40B4-BE49-F238E27FC236}">
                <a16:creationId xmlns:a16="http://schemas.microsoft.com/office/drawing/2014/main" id="{388C323D-40A3-066C-F506-D81875A82785}"/>
              </a:ext>
            </a:extLst>
          </p:cNvPr>
          <p:cNvSpPr/>
          <p:nvPr/>
        </p:nvSpPr>
        <p:spPr>
          <a:xfrm>
            <a:off x="5788386" y="2541335"/>
            <a:ext cx="1178602" cy="487721"/>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t>Log in</a:t>
            </a:r>
            <a:endParaRPr lang="en-IN" sz="800" b="1" dirty="0"/>
          </a:p>
        </p:txBody>
      </p:sp>
      <p:sp>
        <p:nvSpPr>
          <p:cNvPr id="22" name="Flowchart: Alternate Process 21">
            <a:extLst>
              <a:ext uri="{FF2B5EF4-FFF2-40B4-BE49-F238E27FC236}">
                <a16:creationId xmlns:a16="http://schemas.microsoft.com/office/drawing/2014/main" id="{40CFED82-C76D-9F3C-4784-713F45A27462}"/>
              </a:ext>
            </a:extLst>
          </p:cNvPr>
          <p:cNvSpPr/>
          <p:nvPr/>
        </p:nvSpPr>
        <p:spPr>
          <a:xfrm>
            <a:off x="3070165" y="4395344"/>
            <a:ext cx="2728912" cy="428818"/>
          </a:xfrm>
          <a:prstGeom prst="flowChartAlternateProcess">
            <a:avLst/>
          </a:prstGeom>
          <a:solidFill>
            <a:srgbClr val="8F48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Evaluation and Result Generation</a:t>
            </a:r>
            <a:endParaRPr lang="en-IN" sz="1050" b="1" dirty="0"/>
          </a:p>
        </p:txBody>
      </p:sp>
      <p:cxnSp>
        <p:nvCxnSpPr>
          <p:cNvPr id="27" name="Straight Connector 26">
            <a:extLst>
              <a:ext uri="{FF2B5EF4-FFF2-40B4-BE49-F238E27FC236}">
                <a16:creationId xmlns:a16="http://schemas.microsoft.com/office/drawing/2014/main" id="{BDC33862-9FC6-1E3B-D9B2-DB18092FA563}"/>
              </a:ext>
            </a:extLst>
          </p:cNvPr>
          <p:cNvCxnSpPr>
            <a:cxnSpLocks/>
            <a:stCxn id="2" idx="2"/>
            <a:endCxn id="17" idx="0"/>
          </p:cNvCxnSpPr>
          <p:nvPr/>
        </p:nvCxnSpPr>
        <p:spPr>
          <a:xfrm>
            <a:off x="4434621" y="1403655"/>
            <a:ext cx="1941854" cy="337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EC6AF9-9893-E369-7B16-AD85BD3BC6D9}"/>
              </a:ext>
            </a:extLst>
          </p:cNvPr>
          <p:cNvCxnSpPr>
            <a:cxnSpLocks/>
            <a:stCxn id="2" idx="2"/>
            <a:endCxn id="9" idx="0"/>
          </p:cNvCxnSpPr>
          <p:nvPr/>
        </p:nvCxnSpPr>
        <p:spPr>
          <a:xfrm flipH="1">
            <a:off x="2574638" y="1403655"/>
            <a:ext cx="1859983" cy="337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1E38808-6718-61ED-0904-584779985EA0}"/>
              </a:ext>
            </a:extLst>
          </p:cNvPr>
          <p:cNvCxnSpPr>
            <a:cxnSpLocks/>
            <a:stCxn id="9" idx="2"/>
            <a:endCxn id="20" idx="0"/>
          </p:cNvCxnSpPr>
          <p:nvPr/>
        </p:nvCxnSpPr>
        <p:spPr>
          <a:xfrm flipH="1">
            <a:off x="2570321" y="2082291"/>
            <a:ext cx="4317" cy="424945"/>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40899A70-CDE0-4844-5E9B-37297D98C116}"/>
              </a:ext>
            </a:extLst>
          </p:cNvPr>
          <p:cNvCxnSpPr>
            <a:cxnSpLocks/>
            <a:stCxn id="17" idx="2"/>
            <a:endCxn id="21" idx="0"/>
          </p:cNvCxnSpPr>
          <p:nvPr/>
        </p:nvCxnSpPr>
        <p:spPr>
          <a:xfrm>
            <a:off x="6376475" y="2082291"/>
            <a:ext cx="1212" cy="459044"/>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Connector: Curved 54">
            <a:extLst>
              <a:ext uri="{FF2B5EF4-FFF2-40B4-BE49-F238E27FC236}">
                <a16:creationId xmlns:a16="http://schemas.microsoft.com/office/drawing/2014/main" id="{65BD1889-4BE2-54B3-0E5D-991F1A241972}"/>
              </a:ext>
            </a:extLst>
          </p:cNvPr>
          <p:cNvCxnSpPr>
            <a:cxnSpLocks/>
            <a:stCxn id="20" idx="3"/>
          </p:cNvCxnSpPr>
          <p:nvPr/>
        </p:nvCxnSpPr>
        <p:spPr>
          <a:xfrm flipV="1">
            <a:off x="3159622" y="2495691"/>
            <a:ext cx="685699" cy="255406"/>
          </a:xfrm>
          <a:prstGeom prst="curvedConnector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3C55066A-8B52-D3F6-FB3C-8F0BE6FEFFE5}"/>
              </a:ext>
            </a:extLst>
          </p:cNvPr>
          <p:cNvCxnSpPr>
            <a:stCxn id="12" idx="2"/>
            <a:endCxn id="19" idx="0"/>
          </p:cNvCxnSpPr>
          <p:nvPr/>
        </p:nvCxnSpPr>
        <p:spPr>
          <a:xfrm>
            <a:off x="4434622" y="2739552"/>
            <a:ext cx="0" cy="388657"/>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44602004-C0DE-1EE7-F3AD-E55DEDCF2739}"/>
              </a:ext>
            </a:extLst>
          </p:cNvPr>
          <p:cNvCxnSpPr>
            <a:endCxn id="18" idx="0"/>
          </p:cNvCxnSpPr>
          <p:nvPr/>
        </p:nvCxnSpPr>
        <p:spPr>
          <a:xfrm>
            <a:off x="4434621" y="3492799"/>
            <a:ext cx="1" cy="300848"/>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06E366EB-E522-D134-8A1B-EA1A57D5EC00}"/>
              </a:ext>
            </a:extLst>
          </p:cNvPr>
          <p:cNvCxnSpPr>
            <a:stCxn id="18" idx="2"/>
            <a:endCxn id="22" idx="0"/>
          </p:cNvCxnSpPr>
          <p:nvPr/>
        </p:nvCxnSpPr>
        <p:spPr>
          <a:xfrm flipH="1">
            <a:off x="4434621" y="4134917"/>
            <a:ext cx="1" cy="260427"/>
          </a:xfrm>
          <a:prstGeom prst="line">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Connector: Elbow 67">
            <a:extLst>
              <a:ext uri="{FF2B5EF4-FFF2-40B4-BE49-F238E27FC236}">
                <a16:creationId xmlns:a16="http://schemas.microsoft.com/office/drawing/2014/main" id="{2CED35A8-B86E-5CD2-2A4D-D798161903DB}"/>
              </a:ext>
            </a:extLst>
          </p:cNvPr>
          <p:cNvCxnSpPr>
            <a:stCxn id="20" idx="2"/>
            <a:endCxn id="18" idx="1"/>
          </p:cNvCxnSpPr>
          <p:nvPr/>
        </p:nvCxnSpPr>
        <p:spPr>
          <a:xfrm rot="16200000" flipH="1">
            <a:off x="2696484" y="2868793"/>
            <a:ext cx="969325" cy="1221651"/>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Connector: Elbow 77">
            <a:extLst>
              <a:ext uri="{FF2B5EF4-FFF2-40B4-BE49-F238E27FC236}">
                <a16:creationId xmlns:a16="http://schemas.microsoft.com/office/drawing/2014/main" id="{9B15B0E4-1CF1-5BCA-79E3-DB42BB498224}"/>
              </a:ext>
            </a:extLst>
          </p:cNvPr>
          <p:cNvCxnSpPr>
            <a:cxnSpLocks/>
            <a:stCxn id="21" idx="2"/>
            <a:endCxn id="18" idx="3"/>
          </p:cNvCxnSpPr>
          <p:nvPr/>
        </p:nvCxnSpPr>
        <p:spPr>
          <a:xfrm rot="5400000">
            <a:off x="5259866" y="2846461"/>
            <a:ext cx="935226" cy="1300416"/>
          </a:xfrm>
          <a:prstGeom prst="bentConnector2">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Connector: Curved 89">
            <a:extLst>
              <a:ext uri="{FF2B5EF4-FFF2-40B4-BE49-F238E27FC236}">
                <a16:creationId xmlns:a16="http://schemas.microsoft.com/office/drawing/2014/main" id="{4E2F021F-1EC1-20E8-64CB-EA9557C146FF}"/>
              </a:ext>
            </a:extLst>
          </p:cNvPr>
          <p:cNvCxnSpPr>
            <a:cxnSpLocks/>
            <a:endCxn id="12" idx="3"/>
          </p:cNvCxnSpPr>
          <p:nvPr/>
        </p:nvCxnSpPr>
        <p:spPr>
          <a:xfrm rot="10800000">
            <a:off x="5023924" y="2495693"/>
            <a:ext cx="772941" cy="289505"/>
          </a:xfrm>
          <a:prstGeom prst="curvedConnector3">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0" y="0"/>
            <a:ext cx="9144003" cy="5143490"/>
          </a:xfrm>
          <a:prstGeom prst="rect">
            <a:avLst/>
          </a:prstGeom>
          <a:noFill/>
          <a:ln>
            <a:noFill/>
          </a:ln>
        </p:spPr>
      </p:pic>
      <p:sp>
        <p:nvSpPr>
          <p:cNvPr id="93" name="Google Shape;93;p19"/>
          <p:cNvSpPr txBox="1"/>
          <p:nvPr/>
        </p:nvSpPr>
        <p:spPr>
          <a:xfrm>
            <a:off x="311700" y="692163"/>
            <a:ext cx="8520600" cy="40419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None/>
            </a:pPr>
            <a:r>
              <a:rPr lang="en-GB" sz="2000" dirty="0">
                <a:solidFill>
                  <a:srgbClr val="202729"/>
                </a:solidFill>
                <a:latin typeface="Google Sans SemiBold"/>
                <a:ea typeface="Google Sans SemiBold"/>
                <a:cs typeface="Google Sans SemiBold"/>
                <a:sym typeface="Google Sans SemiBold"/>
              </a:rPr>
              <a:t>Technology used :</a:t>
            </a: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Artificial Intelligence (AI): Google </a:t>
            </a:r>
            <a:r>
              <a:rPr lang="en-US" altLang="en-US" dirty="0">
                <a:solidFill>
                  <a:schemeClr val="tx1"/>
                </a:solidFill>
                <a:latin typeface="Times New Roman" panose="02020603050405020304" pitchFamily="18" charset="0"/>
                <a:cs typeface="Times New Roman" panose="02020603050405020304" pitchFamily="18" charset="0"/>
              </a:rPr>
              <a:t>Generative AI Model '</a:t>
            </a:r>
            <a:r>
              <a:rPr lang="en-US" altLang="en-US" dirty="0" err="1">
                <a:solidFill>
                  <a:schemeClr val="tx1"/>
                </a:solidFill>
                <a:latin typeface="Times New Roman" panose="02020603050405020304" pitchFamily="18" charset="0"/>
                <a:cs typeface="Times New Roman" panose="02020603050405020304" pitchFamily="18" charset="0"/>
              </a:rPr>
              <a:t>gemini</a:t>
            </a:r>
            <a:r>
              <a:rPr lang="en-US" altLang="en-US" dirty="0">
                <a:solidFill>
                  <a:schemeClr val="tx1"/>
                </a:solidFill>
                <a:latin typeface="Times New Roman" panose="02020603050405020304" pitchFamily="18" charset="0"/>
                <a:cs typeface="Times New Roman" panose="02020603050405020304" pitchFamily="18" charset="0"/>
              </a:rPr>
              <a:t>-pro'</a:t>
            </a:r>
            <a:endPar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Web Development Technologies: HTML, CSS, JavaScript.</a:t>
            </a: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Backend development: Python, Django.</a:t>
            </a: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Frontend development: React, Bootstrap</a:t>
            </a: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Database management system: PostgreSQL</a:t>
            </a:r>
          </a:p>
          <a:p>
            <a:pPr marL="285750" lvl="0" indent="-285750" algn="l" rtl="0">
              <a:lnSpc>
                <a:spcPct val="170000"/>
              </a:lnSpc>
              <a:spcBef>
                <a:spcPts val="0"/>
              </a:spcBef>
              <a:spcAft>
                <a:spcPts val="0"/>
              </a:spcAft>
              <a:buFont typeface="Arial" panose="020B0604020202020204" pitchFamily="34" charset="0"/>
              <a:buChar char="•"/>
            </a:pPr>
            <a:r>
              <a:rPr lang="en-GB"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Libraries: Voice to Text Converter, Video and Audio Recording.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0" y="0"/>
            <a:ext cx="9144003" cy="5143490"/>
          </a:xfrm>
          <a:prstGeom prst="rect">
            <a:avLst/>
          </a:prstGeom>
          <a:noFill/>
          <a:ln>
            <a:noFill/>
          </a:ln>
        </p:spPr>
      </p:pic>
      <p:sp>
        <p:nvSpPr>
          <p:cNvPr id="99" name="Google Shape;99;p20"/>
          <p:cNvSpPr txBox="1"/>
          <p:nvPr/>
        </p:nvSpPr>
        <p:spPr>
          <a:xfrm>
            <a:off x="311700" y="687700"/>
            <a:ext cx="8520600" cy="4012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rgbClr val="616161"/>
              </a:buClr>
              <a:buSzPts val="1800"/>
              <a:buFont typeface="Proxima Nova"/>
              <a:buNone/>
            </a:pPr>
            <a:r>
              <a:rPr lang="en-GB" sz="1800" i="0" u="sng" strike="noStrike" cap="none" dirty="0">
                <a:solidFill>
                  <a:srgbClr val="202729"/>
                </a:solidFill>
                <a:latin typeface="Google Sans SemiBold"/>
                <a:ea typeface="Google Sans SemiBold"/>
                <a:cs typeface="Google Sans SemiBold"/>
                <a:sym typeface="Google Sans SemiBold"/>
              </a:rPr>
              <a:t>Estimated cost of/after implementing the solution :</a:t>
            </a:r>
            <a:endParaRPr lang="en-GB" sz="1800" u="sng" dirty="0">
              <a:solidFill>
                <a:srgbClr val="202729"/>
              </a:solidFill>
              <a:latin typeface="Google Sans SemiBold"/>
              <a:ea typeface="Google Sans SemiBold"/>
              <a:cs typeface="Google Sans SemiBold"/>
              <a:sym typeface="Google Sans SemiBold"/>
            </a:endParaRPr>
          </a:p>
          <a:p>
            <a:pPr marL="0" marR="0" lvl="0" indent="0" algn="l" rtl="0">
              <a:lnSpc>
                <a:spcPct val="150000"/>
              </a:lnSpc>
              <a:spcBef>
                <a:spcPts val="0"/>
              </a:spcBef>
              <a:spcAft>
                <a:spcPts val="1200"/>
              </a:spcAft>
              <a:buClr>
                <a:srgbClr val="616161"/>
              </a:buClr>
              <a:buSzPts val="1800"/>
              <a:buFont typeface="Proxima Nova"/>
              <a:buNone/>
            </a:pPr>
            <a:r>
              <a:rPr lang="en-US" i="0" u="none" strike="noStrike" cap="none"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The estimated cost of implementing the </a:t>
            </a:r>
            <a:r>
              <a:rPr lang="en-US" b="1" i="0" u="none" strike="noStrike" cap="none"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"AI Interview Assistant" </a:t>
            </a:r>
            <a:r>
              <a:rPr lang="en-US" i="0" u="none" strike="noStrike" cap="none"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will depend on various factors such as development time, infrastructure requirements, and ongoing maintenance. However, the potential benefits of improved hiring outcomes and efficiency gains can outweigh the initial investment, making it a cost-effective solution for organizations of all sizes. Additionally, for candidates, the application offers a valuable platform for practicing interview skills at no cost, providing them with a competitive edge in the job market. Overall, the "AI Interview Assistant" offers a high return on investment for both companies and candidates alike.</a:t>
            </a:r>
            <a:endParaRPr i="0" u="none" strike="noStrike" cap="none"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957</Words>
  <Application>Microsoft Office PowerPoint</Application>
  <PresentationFormat>On-screen Show (16:9)</PresentationFormat>
  <Paragraphs>57</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Google Sans SemiBold</vt:lpstr>
      <vt:lpstr>Google Sans</vt:lpstr>
      <vt:lpstr>Google Sans Medium</vt:lpstr>
      <vt:lpstr>Proxima Nova</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Dev Namdev</cp:lastModifiedBy>
  <cp:revision>2</cp:revision>
  <dcterms:modified xsi:type="dcterms:W3CDTF">2024-03-06T17:47:45Z</dcterms:modified>
</cp:coreProperties>
</file>